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7" r:id="rId1"/>
  </p:sldMasterIdLst>
  <p:notesMasterIdLst>
    <p:notesMasterId r:id="rId10"/>
  </p:notesMasterIdLst>
  <p:sldIdLst>
    <p:sldId id="256" r:id="rId2"/>
    <p:sldId id="271" r:id="rId3"/>
    <p:sldId id="291" r:id="rId4"/>
    <p:sldId id="293" r:id="rId5"/>
    <p:sldId id="280" r:id="rId6"/>
    <p:sldId id="287" r:id="rId7"/>
    <p:sldId id="286" r:id="rId8"/>
    <p:sldId id="29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30CC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8"/>
    <p:restoredTop sz="71961"/>
  </p:normalViewPr>
  <p:slideViewPr>
    <p:cSldViewPr snapToGrid="0" snapToObjects="1">
      <p:cViewPr>
        <p:scale>
          <a:sx n="77" d="100"/>
          <a:sy n="77" d="100"/>
        </p:scale>
        <p:origin x="568" y="432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63EEE-F037-BD44-A3E8-36BD5E391C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BDB61-4F50-7A41-B4DD-35B9BDF0A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1BDB61-4F50-7A41-B4DD-35B9BDF0A7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5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1BDB61-4F50-7A41-B4DD-35B9BDF0A7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6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sz="105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r>
              <a:rPr lang="en-US" sz="1050" dirty="0" smtClean="0">
                <a:solidFill>
                  <a:schemeClr val="tx1">
                    <a:lumMod val="75000"/>
                  </a:schemeClr>
                </a:solidFill>
              </a:rPr>
              <a:t>Bolitoglossa </a:t>
            </a:r>
            <a:r>
              <a:rPr lang="en-US" sz="1050" dirty="0" err="1" smtClean="0">
                <a:solidFill>
                  <a:schemeClr val="tx1">
                    <a:lumMod val="75000"/>
                  </a:schemeClr>
                </a:solidFill>
              </a:rPr>
              <a:t>sombra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mr-IN" sz="1050" baseline="0" dirty="0" smtClean="0">
                <a:solidFill>
                  <a:schemeClr val="tx1">
                    <a:lumMod val="75000"/>
                  </a:schemeClr>
                </a:solidFill>
              </a:rPr>
              <a:t>–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arboreal</a:t>
            </a:r>
          </a:p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r>
              <a:rPr lang="en-US" sz="1050" baseline="0" dirty="0" err="1" smtClean="0">
                <a:solidFill>
                  <a:schemeClr val="tx1">
                    <a:lumMod val="75000"/>
                  </a:schemeClr>
                </a:solidFill>
              </a:rPr>
              <a:t>Batrachoseps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050" baseline="0" dirty="0" err="1" smtClean="0">
                <a:solidFill>
                  <a:schemeClr val="tx1">
                    <a:lumMod val="75000"/>
                  </a:schemeClr>
                </a:solidFill>
              </a:rPr>
              <a:t>stebbinsi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mr-IN" sz="1050" baseline="0" dirty="0" smtClean="0">
                <a:solidFill>
                  <a:schemeClr val="tx1">
                    <a:lumMod val="75000"/>
                  </a:schemeClr>
                </a:solidFill>
              </a:rPr>
              <a:t>–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saxicolous</a:t>
            </a:r>
          </a:p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r>
              <a:rPr lang="en-US" sz="1050" baseline="0" dirty="0" err="1" smtClean="0">
                <a:solidFill>
                  <a:schemeClr val="tx1">
                    <a:lumMod val="75000"/>
                  </a:schemeClr>
                </a:solidFill>
              </a:rPr>
              <a:t>Aquiloeurycea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050" baseline="0" dirty="0" err="1" smtClean="0">
                <a:solidFill>
                  <a:schemeClr val="tx1">
                    <a:lumMod val="75000"/>
                  </a:schemeClr>
                </a:solidFill>
              </a:rPr>
              <a:t>galeanae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mr-IN" sz="1050" baseline="0" dirty="0" smtClean="0">
                <a:solidFill>
                  <a:schemeClr val="tx1">
                    <a:lumMod val="75000"/>
                  </a:schemeClr>
                </a:solidFill>
              </a:rPr>
              <a:t>–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terrestrial</a:t>
            </a:r>
          </a:p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r>
              <a:rPr lang="en-US" sz="1050" baseline="0" dirty="0" err="1" smtClean="0">
                <a:solidFill>
                  <a:schemeClr val="tx1">
                    <a:lumMod val="75000"/>
                  </a:schemeClr>
                </a:solidFill>
              </a:rPr>
              <a:t>Plethodon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050" baseline="0" dirty="0" err="1" smtClean="0">
                <a:solidFill>
                  <a:schemeClr val="tx1">
                    <a:lumMod val="75000"/>
                  </a:schemeClr>
                </a:solidFill>
              </a:rPr>
              <a:t>kentucki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mr-IN" sz="1050" baseline="0" dirty="0" smtClean="0">
                <a:solidFill>
                  <a:schemeClr val="tx1">
                    <a:lumMod val="75000"/>
                  </a:schemeClr>
                </a:solidFill>
              </a:rPr>
              <a:t>–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fossorial</a:t>
            </a:r>
          </a:p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r>
              <a:rPr lang="en-US" sz="1050" baseline="0" dirty="0" err="1" smtClean="0">
                <a:solidFill>
                  <a:schemeClr val="tx1">
                    <a:lumMod val="75000"/>
                  </a:schemeClr>
                </a:solidFill>
              </a:rPr>
              <a:t>Eurycea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nana</a:t>
            </a:r>
            <a:r>
              <a:rPr lang="mr-IN" sz="1050" baseline="0" dirty="0" smtClean="0">
                <a:solidFill>
                  <a:schemeClr val="tx1">
                    <a:lumMod val="75000"/>
                  </a:schemeClr>
                </a:solidFill>
              </a:rPr>
              <a:t>–</a:t>
            </a:r>
            <a:r>
              <a:rPr lang="en-US" sz="1050" baseline="0" dirty="0" smtClean="0">
                <a:solidFill>
                  <a:schemeClr val="tx1">
                    <a:lumMod val="75000"/>
                  </a:schemeClr>
                </a:solidFill>
              </a:rPr>
              <a:t> aquatic </a:t>
            </a:r>
          </a:p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sz="1050" baseline="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sz="10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1BDB61-4F50-7A41-B4DD-35B9BDF0A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80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1BDB61-4F50-7A41-B4DD-35B9BDF0A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67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1BDB61-4F50-7A41-B4DD-35B9BDF0A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64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1BDB61-4F50-7A41-B4DD-35B9BDF0A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90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1BDB61-4F50-7A41-B4DD-35B9BDF0A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6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0"/>
              </a:schemeClr>
            </a:gs>
            <a:gs pos="71000">
              <a:schemeClr val="accent3">
                <a:lumMod val="56000"/>
              </a:schemeClr>
            </a:gs>
            <a:gs pos="91000">
              <a:schemeClr val="accent4">
                <a:lumMod val="50000"/>
              </a:schemeClr>
            </a:gs>
            <a:gs pos="100000">
              <a:schemeClr val="accent4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160EA64-D806-43AC-9DF2-F8C432F32B4C}" type="datetimeFigureOut">
              <a:rPr lang="en-US" smtClean="0"/>
              <a:t>4/5/18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23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2.emf"/><Relationship Id="rId6" Type="http://schemas.openxmlformats.org/officeDocument/2006/relationships/image" Target="../media/image15.png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096" y="1303704"/>
            <a:ext cx="5870206" cy="2704743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500" dirty="0" smtClean="0"/>
              <a:t>Evolutionary Transitions of a </a:t>
            </a:r>
            <a:br>
              <a:rPr lang="en-US" sz="4500" dirty="0" smtClean="0"/>
            </a:br>
            <a:r>
              <a:rPr lang="en-US" sz="4500" dirty="0" smtClean="0"/>
              <a:t>Discrete Trait</a:t>
            </a:r>
            <a:endParaRPr lang="en-US" sz="4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096" y="3032069"/>
            <a:ext cx="9923422" cy="2566134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800" dirty="0" err="1" smtClean="0">
                <a:solidFill>
                  <a:schemeClr val="tx1">
                    <a:lumMod val="85000"/>
                  </a:schemeClr>
                </a:solidFill>
              </a:rPr>
              <a:t>LunchinatoRs</a:t>
            </a:r>
            <a:endParaRPr lang="en-US" sz="1800" dirty="0" smtClean="0">
              <a:solidFill>
                <a:schemeClr val="tx1">
                  <a:lumMod val="8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85000"/>
                  </a:schemeClr>
                </a:solidFill>
              </a:rPr>
              <a:t>April 6, 2018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85000"/>
                  </a:schemeClr>
                </a:solidFill>
              </a:rPr>
              <a:t>Erica </a:t>
            </a:r>
            <a:r>
              <a:rPr lang="en-US" sz="1800" dirty="0" err="1" smtClean="0">
                <a:solidFill>
                  <a:schemeClr val="tx1">
                    <a:lumMod val="85000"/>
                  </a:schemeClr>
                </a:solidFill>
              </a:rPr>
              <a:t>Baken</a:t>
            </a: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95266" y="-318957"/>
            <a:ext cx="7494723" cy="749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850" y="5096685"/>
            <a:ext cx="2483482" cy="149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5887" y="840736"/>
            <a:ext cx="7787259" cy="907542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Main Question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 rot="16200000">
            <a:off x="2051582" y="592591"/>
            <a:ext cx="5096311" cy="7788685"/>
          </a:xfrm>
          <a:prstGeom prst="rect">
            <a:avLst/>
          </a:prstGeom>
        </p:spPr>
        <p:txBody>
          <a:bodyPr vert="eaVert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Clr>
                <a:schemeClr val="bg1"/>
              </a:buClr>
              <a:buSzPct val="100000"/>
              <a:buNone/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How does a salamander become arboreal?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SzPct val="100000"/>
              <a:buNone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	How many times has it happened?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SzPct val="100000"/>
              <a:buNone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	Are there eco-evolutionary limitations to these transitions?</a:t>
            </a:r>
          </a:p>
          <a:p>
            <a:pPr marL="0" indent="0">
              <a:lnSpc>
                <a:spcPct val="200000"/>
              </a:lnSpc>
              <a:buClr>
                <a:schemeClr val="bg1"/>
              </a:buClr>
              <a:buSzPct val="100000"/>
              <a:buNone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Which types of salamanders have done it?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lnSpc>
                <a:spcPct val="200000"/>
              </a:lnSpc>
              <a:buClr>
                <a:schemeClr val="bg1"/>
              </a:buClr>
              <a:buSzPct val="100000"/>
              <a:buNone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	</a:t>
            </a:r>
            <a:endParaRPr lang="en-US" sz="2000" dirty="0" smtClean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31281" r="33565" b="37906"/>
          <a:stretch/>
        </p:blipFill>
        <p:spPr>
          <a:xfrm>
            <a:off x="7138513" y="4655128"/>
            <a:ext cx="4848343" cy="2053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7" b="421"/>
          <a:stretch/>
        </p:blipFill>
        <p:spPr>
          <a:xfrm>
            <a:off x="7138513" y="261511"/>
            <a:ext cx="4827647" cy="32215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5749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methods for this type of question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9100" y="1526366"/>
            <a:ext cx="10233800" cy="5331634"/>
          </a:xfrm>
        </p:spPr>
        <p:txBody>
          <a:bodyPr vert="horz">
            <a:normAutofit/>
          </a:bodyPr>
          <a:lstStyle/>
          <a:p>
            <a:r>
              <a:rPr lang="en-US" dirty="0" smtClean="0"/>
              <a:t>Parsimony </a:t>
            </a:r>
            <a:r>
              <a:rPr lang="en-US" dirty="0" smtClean="0">
                <a:sym typeface="Wingdings"/>
              </a:rPr>
              <a:t></a:t>
            </a:r>
            <a:endParaRPr lang="en-US" dirty="0" smtClean="0"/>
          </a:p>
          <a:p>
            <a:r>
              <a:rPr lang="en-US" dirty="0" smtClean="0"/>
              <a:t>Ancestral State Reconstruction</a:t>
            </a:r>
          </a:p>
          <a:p>
            <a:pPr lvl="1"/>
            <a:r>
              <a:rPr lang="en-US" dirty="0" smtClean="0"/>
              <a:t>Maximum Likelihood </a:t>
            </a:r>
            <a:r>
              <a:rPr lang="mr-IN" dirty="0" smtClean="0"/>
              <a:t>–</a:t>
            </a:r>
            <a:r>
              <a:rPr lang="en-US" dirty="0" smtClean="0"/>
              <a:t> ape package</a:t>
            </a:r>
          </a:p>
          <a:p>
            <a:pPr lvl="1"/>
            <a:r>
              <a:rPr lang="en-US" dirty="0" smtClean="0"/>
              <a:t>Majority Rule</a:t>
            </a:r>
          </a:p>
          <a:p>
            <a:r>
              <a:rPr lang="en-US" dirty="0" smtClean="0"/>
              <a:t>Stochastic Mapping</a:t>
            </a:r>
          </a:p>
          <a:p>
            <a:pPr lvl="1"/>
            <a:r>
              <a:rPr lang="en-US" dirty="0" smtClean="0"/>
              <a:t>Simulation Based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simmap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Single Rate Matrix</a:t>
            </a:r>
          </a:p>
          <a:p>
            <a:r>
              <a:rPr lang="en-US" dirty="0" smtClean="0"/>
              <a:t>Reverse Jump MCMC</a:t>
            </a:r>
          </a:p>
          <a:p>
            <a:pPr lvl="1"/>
            <a:r>
              <a:rPr lang="en-US" dirty="0" err="1" smtClean="0"/>
              <a:t>BayesTraits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through terminal</a:t>
            </a:r>
          </a:p>
          <a:p>
            <a:r>
              <a:rPr lang="en-US" dirty="0" smtClean="0"/>
              <a:t>Hidden Markov Model</a:t>
            </a:r>
          </a:p>
          <a:p>
            <a:pPr lvl="1"/>
            <a:r>
              <a:rPr lang="en-US" dirty="0" smtClean="0"/>
              <a:t>Model Comparison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corHMM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Multiple Rate Matrix Regimes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200" y="1961805"/>
            <a:ext cx="5778731" cy="1346662"/>
          </a:xfrm>
          <a:prstGeom prst="roundRect">
            <a:avLst/>
          </a:prstGeom>
          <a:noFill/>
          <a:ln w="571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6757832" y="1526366"/>
            <a:ext cx="540744" cy="3128763"/>
          </a:xfrm>
          <a:prstGeom prst="righ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757832" y="4655129"/>
            <a:ext cx="540744" cy="2064328"/>
          </a:xfrm>
          <a:prstGeom prst="righ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39476" y="2939135"/>
            <a:ext cx="275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Number of Transitions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39476" y="5502627"/>
            <a:ext cx="170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Rate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8" t="612" r="14099" b="16783"/>
          <a:stretch/>
        </p:blipFill>
        <p:spPr>
          <a:xfrm>
            <a:off x="2909342" y="-4431254"/>
            <a:ext cx="6910251" cy="11443857"/>
          </a:xfrm>
          <a:prstGeom prst="rect">
            <a:avLst/>
          </a:prstGeom>
        </p:spPr>
      </p:pic>
      <p:sp>
        <p:nvSpPr>
          <p:cNvPr id="45" name="Content Placeholder 2"/>
          <p:cNvSpPr txBox="1">
            <a:spLocks/>
          </p:cNvSpPr>
          <p:nvPr/>
        </p:nvSpPr>
        <p:spPr>
          <a:xfrm rot="16200000">
            <a:off x="1751415" y="1085469"/>
            <a:ext cx="4958593" cy="7324829"/>
          </a:xfrm>
          <a:prstGeom prst="rect">
            <a:avLst/>
          </a:prstGeom>
        </p:spPr>
        <p:txBody>
          <a:bodyPr vert="eaVert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sz="135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86" y="162642"/>
            <a:ext cx="2798050" cy="187254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8" name="Straight Connector 57"/>
          <p:cNvCxnSpPr/>
          <p:nvPr/>
        </p:nvCxnSpPr>
        <p:spPr>
          <a:xfrm flipV="1">
            <a:off x="6137564" y="153628"/>
            <a:ext cx="1669222" cy="2714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397625" y="2035184"/>
            <a:ext cx="4207211" cy="11703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3" y="670758"/>
            <a:ext cx="3104903" cy="20648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3" name="Straight Connector 62"/>
          <p:cNvCxnSpPr/>
          <p:nvPr/>
        </p:nvCxnSpPr>
        <p:spPr>
          <a:xfrm flipH="1" flipV="1">
            <a:off x="3587816" y="670757"/>
            <a:ext cx="558797" cy="38826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2913" y="2735641"/>
            <a:ext cx="3246662" cy="20122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6309007" y="2517449"/>
            <a:ext cx="2684192" cy="18116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3199" y="2517449"/>
            <a:ext cx="3053955" cy="20359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5" name="Straight Connector 94"/>
          <p:cNvCxnSpPr/>
          <p:nvPr/>
        </p:nvCxnSpPr>
        <p:spPr>
          <a:xfrm flipV="1">
            <a:off x="6348226" y="4553419"/>
            <a:ext cx="2644973" cy="278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420" y="4758541"/>
            <a:ext cx="2981185" cy="198260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0" name="Straight Connector 109"/>
          <p:cNvCxnSpPr/>
          <p:nvPr/>
        </p:nvCxnSpPr>
        <p:spPr>
          <a:xfrm flipV="1">
            <a:off x="8606064" y="4758542"/>
            <a:ext cx="483356" cy="386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8540791" y="5624945"/>
            <a:ext cx="548629" cy="1116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6" y="4722449"/>
            <a:ext cx="3004761" cy="200415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0" name="Straight Connector 119"/>
          <p:cNvCxnSpPr/>
          <p:nvPr/>
        </p:nvCxnSpPr>
        <p:spPr>
          <a:xfrm>
            <a:off x="3184197" y="4738524"/>
            <a:ext cx="3153620" cy="12425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3184197" y="6476002"/>
            <a:ext cx="3153620" cy="250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16" y="2530317"/>
            <a:ext cx="6155811" cy="415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/>
          <p:cNvSpPr txBox="1">
            <a:spLocks/>
          </p:cNvSpPr>
          <p:nvPr/>
        </p:nvSpPr>
        <p:spPr>
          <a:xfrm rot="16200000">
            <a:off x="1817700" y="560000"/>
            <a:ext cx="4958593" cy="7324829"/>
          </a:xfrm>
          <a:prstGeom prst="rect">
            <a:avLst/>
          </a:prstGeom>
        </p:spPr>
        <p:txBody>
          <a:bodyPr vert="eaVert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Arial" charset="0"/>
              <a:buChar char="•"/>
            </a:pPr>
            <a:endParaRPr lang="en-US" sz="13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Arial" charset="0"/>
              <a:buChar char="•"/>
            </a:pPr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31774"/>
            <a:ext cx="6309360" cy="6309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18172" r="30641" b="27616"/>
          <a:stretch/>
        </p:blipFill>
        <p:spPr>
          <a:xfrm>
            <a:off x="10980483" y="5735783"/>
            <a:ext cx="1208978" cy="1105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52" y="2091137"/>
            <a:ext cx="6155813" cy="4155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16" y="2516249"/>
            <a:ext cx="6155811" cy="415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254 L -0.28295 -0.062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15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52" y="2091137"/>
            <a:ext cx="6155813" cy="4155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31774"/>
            <a:ext cx="6309360" cy="6309360"/>
          </a:xfrm>
          <a:prstGeom prst="rect">
            <a:avLst/>
          </a:prstGeom>
        </p:spPr>
      </p:pic>
      <p:sp>
        <p:nvSpPr>
          <p:cNvPr id="36" name="Content Placeholder 2"/>
          <p:cNvSpPr txBox="1">
            <a:spLocks/>
          </p:cNvSpPr>
          <p:nvPr/>
        </p:nvSpPr>
        <p:spPr>
          <a:xfrm rot="16200000">
            <a:off x="1817700" y="560000"/>
            <a:ext cx="4958593" cy="7324829"/>
          </a:xfrm>
          <a:prstGeom prst="rect">
            <a:avLst/>
          </a:prstGeom>
        </p:spPr>
        <p:txBody>
          <a:bodyPr vert="eaVert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Arial" charset="0"/>
              <a:buChar char="•"/>
            </a:pPr>
            <a:endParaRPr lang="en-US" sz="13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Arial" charset="0"/>
              <a:buChar char="•"/>
            </a:pPr>
            <a:endParaRPr lang="en-US" sz="135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648461"/>
              </p:ext>
            </p:extLst>
          </p:nvPr>
        </p:nvGraphicFramePr>
        <p:xfrm>
          <a:off x="3680521" y="1743116"/>
          <a:ext cx="3549649" cy="1708914"/>
        </p:xfrm>
        <a:graphic>
          <a:graphicData uri="http://schemas.openxmlformats.org/drawingml/2006/table">
            <a:tbl>
              <a:tblPr/>
              <a:tblGrid>
                <a:gridCol w="332779"/>
                <a:gridCol w="643374"/>
                <a:gridCol w="643374"/>
                <a:gridCol w="643374"/>
                <a:gridCol w="643374"/>
                <a:gridCol w="643374"/>
              </a:tblGrid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7.07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2.37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29.85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15.81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7.17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2.00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65023" y="1726491"/>
            <a:ext cx="415498" cy="1708914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500" dirty="0" smtClean="0"/>
              <a:t>Observed</a:t>
            </a:r>
            <a:endParaRPr 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302615" y="471997"/>
                <a:ext cx="3456696" cy="72970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𝑥𝑦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charset="0"/>
                        </a:rPr>
                        <m:t> 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𝑡𝑜𝑡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charset="0"/>
                        </a:rPr>
                        <m:t> ×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5" y="471997"/>
                <a:ext cx="3456696" cy="729703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94743"/>
              </p:ext>
            </p:extLst>
          </p:nvPr>
        </p:nvGraphicFramePr>
        <p:xfrm>
          <a:off x="7815375" y="1743116"/>
          <a:ext cx="3549649" cy="1708914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332779"/>
                <a:gridCol w="643374"/>
                <a:gridCol w="643374"/>
                <a:gridCol w="643374"/>
                <a:gridCol w="643374"/>
                <a:gridCol w="643374"/>
              </a:tblGrid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 smtClean="0">
                          <a:effectLst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3.81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3.81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 smtClean="0">
                          <a:effectLst/>
                        </a:rPr>
                        <a:t>3.81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3.81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1.97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1.97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1.97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1.97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2.25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 smtClean="0">
                          <a:effectLst/>
                        </a:rPr>
                        <a:t>2.25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2.25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2.25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 smtClean="0">
                          <a:effectLst/>
                        </a:rPr>
                        <a:t>11.63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11.63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11.63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11.63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 smtClean="0">
                          <a:effectLst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2.92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2.92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2.92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2.92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390332" y="1726491"/>
            <a:ext cx="415498" cy="1708914"/>
          </a:xfrm>
          <a:prstGeom prst="rect">
            <a:avLst/>
          </a:prstGeom>
          <a:solidFill>
            <a:srgbClr val="C830CC"/>
          </a:solidFill>
          <a:ln>
            <a:solidFill>
              <a:schemeClr val="bg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500" smtClean="0"/>
              <a:t>NULL</a:t>
            </a:r>
            <a:endParaRPr lang="en-US" sz="1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18172" r="30641" b="27616"/>
          <a:stretch/>
        </p:blipFill>
        <p:spPr>
          <a:xfrm>
            <a:off x="10980483" y="5735783"/>
            <a:ext cx="1208978" cy="110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31774"/>
            <a:ext cx="6309360" cy="6309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18172" r="30641" b="27616"/>
          <a:stretch/>
        </p:blipFill>
        <p:spPr>
          <a:xfrm>
            <a:off x="10980483" y="5735783"/>
            <a:ext cx="1208978" cy="1105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206" y="2101776"/>
            <a:ext cx="6183720" cy="41745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91" y="2093214"/>
            <a:ext cx="6194496" cy="4181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69512" y="5894471"/>
            <a:ext cx="2281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Overall: p &lt; 0.001*</a:t>
            </a:r>
          </a:p>
          <a:p>
            <a:pPr algn="r"/>
            <a:r>
              <a:rPr lang="en-US" dirty="0" smtClean="0"/>
              <a:t>TO Arb: p &lt; 0.001*</a:t>
            </a:r>
          </a:p>
          <a:p>
            <a:pPr algn="r"/>
            <a:r>
              <a:rPr lang="en-US" dirty="0" smtClean="0"/>
              <a:t>FROM Arb: p = 0.009*</a:t>
            </a:r>
            <a:endParaRPr lang="en-US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 rot="16200000">
            <a:off x="1817700" y="560000"/>
            <a:ext cx="4958593" cy="7324829"/>
          </a:xfrm>
          <a:prstGeom prst="rect">
            <a:avLst/>
          </a:prstGeom>
        </p:spPr>
        <p:txBody>
          <a:bodyPr vert="eaVert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Arial" charset="0"/>
              <a:buChar char="•"/>
            </a:pPr>
            <a:endParaRPr lang="en-US" sz="13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Arial" charset="0"/>
              <a:buChar char="•"/>
            </a:pPr>
            <a:endParaRPr lang="en-US" sz="1350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16183"/>
              </p:ext>
            </p:extLst>
          </p:nvPr>
        </p:nvGraphicFramePr>
        <p:xfrm>
          <a:off x="3680521" y="1743116"/>
          <a:ext cx="3549649" cy="1708914"/>
        </p:xfrm>
        <a:graphic>
          <a:graphicData uri="http://schemas.openxmlformats.org/drawingml/2006/table">
            <a:tbl>
              <a:tblPr/>
              <a:tblGrid>
                <a:gridCol w="332779"/>
                <a:gridCol w="643374"/>
                <a:gridCol w="643374"/>
                <a:gridCol w="643374"/>
                <a:gridCol w="643374"/>
                <a:gridCol w="643374"/>
              </a:tblGrid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7.07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2.37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29.85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15.81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7.17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2.00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65023" y="1726491"/>
            <a:ext cx="415498" cy="1708914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500" dirty="0" smtClean="0"/>
              <a:t>Observed</a:t>
            </a:r>
            <a:endParaRPr lang="en-US" sz="15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01151"/>
              </p:ext>
            </p:extLst>
          </p:nvPr>
        </p:nvGraphicFramePr>
        <p:xfrm>
          <a:off x="7815375" y="1743116"/>
          <a:ext cx="3549649" cy="1708914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332779"/>
                <a:gridCol w="643374"/>
                <a:gridCol w="643374"/>
                <a:gridCol w="643374"/>
                <a:gridCol w="643374"/>
                <a:gridCol w="643374"/>
              </a:tblGrid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 smtClean="0">
                          <a:effectLst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3.81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3.81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 smtClean="0">
                          <a:effectLst/>
                        </a:rPr>
                        <a:t>3.81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3.81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1.97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1.97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1.97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1.97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2.25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 smtClean="0">
                          <a:effectLst/>
                        </a:rPr>
                        <a:t>2.25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2.25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2.25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 smtClean="0">
                          <a:effectLst/>
                        </a:rPr>
                        <a:t>11.63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11.63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11.63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11.63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 smtClean="0">
                          <a:effectLst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2.92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2.92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2.92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2.92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389759" y="1726491"/>
            <a:ext cx="415498" cy="1708914"/>
          </a:xfrm>
          <a:prstGeom prst="rect">
            <a:avLst/>
          </a:prstGeom>
          <a:solidFill>
            <a:srgbClr val="C830CC"/>
          </a:solidFill>
          <a:ln>
            <a:solidFill>
              <a:schemeClr val="bg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500" smtClean="0"/>
              <a:t>NULL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572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908 -0.22476 " pathEditMode="relative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908 -0.22476 " pathEditMode="relative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507 -0.22476 " pathEditMode="relative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507 -0.22476 " pathEditMode="relative" ptsTypes="AA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7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531774"/>
            <a:ext cx="6309360" cy="6309360"/>
          </a:xfrm>
          <a:prstGeom prst="rect">
            <a:avLst/>
          </a:prstGeom>
        </p:spPr>
      </p:pic>
      <p:sp>
        <p:nvSpPr>
          <p:cNvPr id="36" name="Content Placeholder 2"/>
          <p:cNvSpPr txBox="1">
            <a:spLocks/>
          </p:cNvSpPr>
          <p:nvPr/>
        </p:nvSpPr>
        <p:spPr>
          <a:xfrm rot="16200000">
            <a:off x="1817700" y="560000"/>
            <a:ext cx="4958593" cy="7324829"/>
          </a:xfrm>
          <a:prstGeom prst="rect">
            <a:avLst/>
          </a:prstGeom>
        </p:spPr>
        <p:txBody>
          <a:bodyPr vert="eaVert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bg1"/>
              </a:buClr>
              <a:buSzPct val="10000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Arial" charset="0"/>
              <a:buChar char="•"/>
            </a:pPr>
            <a:endParaRPr lang="en-US" sz="135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  <a:buFont typeface="Arial" charset="0"/>
              <a:buChar char="•"/>
            </a:pPr>
            <a:endParaRPr lang="en-US" sz="1350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07318"/>
              </p:ext>
            </p:extLst>
          </p:nvPr>
        </p:nvGraphicFramePr>
        <p:xfrm>
          <a:off x="6954325" y="1620107"/>
          <a:ext cx="3549649" cy="1708914"/>
        </p:xfrm>
        <a:graphic>
          <a:graphicData uri="http://schemas.openxmlformats.org/drawingml/2006/table">
            <a:tbl>
              <a:tblPr/>
              <a:tblGrid>
                <a:gridCol w="332779"/>
                <a:gridCol w="643374"/>
                <a:gridCol w="643374"/>
                <a:gridCol w="643374"/>
                <a:gridCol w="643374"/>
                <a:gridCol w="643374"/>
              </a:tblGrid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7.07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2.37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29.85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15.81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7.17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2.00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38827" y="1620107"/>
            <a:ext cx="415498" cy="1708914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500" dirty="0" smtClean="0"/>
              <a:t>Majority Rule</a:t>
            </a:r>
            <a:endParaRPr lang="en-US" sz="15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197990"/>
              </p:ext>
            </p:extLst>
          </p:nvPr>
        </p:nvGraphicFramePr>
        <p:xfrm>
          <a:off x="6954325" y="3692670"/>
          <a:ext cx="3549649" cy="1708914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332779"/>
                <a:gridCol w="643374"/>
                <a:gridCol w="643374"/>
                <a:gridCol w="643374"/>
                <a:gridCol w="643374"/>
                <a:gridCol w="643374"/>
              </a:tblGrid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 smtClean="0">
                          <a:effectLst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3.81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3.81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 smtClean="0">
                          <a:effectLst/>
                        </a:rPr>
                        <a:t>3.81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3.81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1.97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1.97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1.97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1.97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2.25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 smtClean="0">
                          <a:effectLst/>
                        </a:rPr>
                        <a:t>2.25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2.25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2.25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 smtClean="0">
                          <a:effectLst/>
                        </a:rPr>
                        <a:t>11.63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11.63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11.63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11.63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 smtClean="0">
                          <a:effectLst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2.92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2.92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2.92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2.92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543028" y="3692670"/>
            <a:ext cx="415498" cy="1708914"/>
          </a:xfrm>
          <a:prstGeom prst="rect">
            <a:avLst/>
          </a:prstGeom>
          <a:solidFill>
            <a:srgbClr val="C830CC"/>
          </a:solidFill>
          <a:ln>
            <a:solidFill>
              <a:schemeClr val="bg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500" smtClean="0"/>
              <a:t>NULL</a:t>
            </a:r>
            <a:endParaRPr lang="en-US" sz="1500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61997"/>
              </p:ext>
            </p:extLst>
          </p:nvPr>
        </p:nvGraphicFramePr>
        <p:xfrm>
          <a:off x="1410122" y="1608779"/>
          <a:ext cx="3538041" cy="1720242"/>
        </p:xfrm>
        <a:graphic>
          <a:graphicData uri="http://schemas.openxmlformats.org/drawingml/2006/table">
            <a:tbl>
              <a:tblPr/>
              <a:tblGrid>
                <a:gridCol w="371276"/>
                <a:gridCol w="633353"/>
                <a:gridCol w="633353"/>
                <a:gridCol w="633353"/>
                <a:gridCol w="633353"/>
                <a:gridCol w="633353"/>
              </a:tblGrid>
              <a:tr h="286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 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86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1.91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23.04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286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12.00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8.25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mr-IN" sz="1200" b="0" i="0" u="none" strike="noStrike" kern="1200" baseline="300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6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0.30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10.92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5.71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2.44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286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32.85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16.87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15.31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7.81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6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4.71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2.11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980443" y="1605746"/>
            <a:ext cx="415498" cy="1708914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500" dirty="0" smtClean="0"/>
              <a:t>Stochastic Mapping</a:t>
            </a:r>
            <a:endParaRPr lang="en-US" sz="1500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71775"/>
              </p:ext>
            </p:extLst>
          </p:nvPr>
        </p:nvGraphicFramePr>
        <p:xfrm>
          <a:off x="1404319" y="3708083"/>
          <a:ext cx="3549649" cy="1708914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332779"/>
                <a:gridCol w="643374"/>
                <a:gridCol w="643374"/>
                <a:gridCol w="643374"/>
                <a:gridCol w="643374"/>
                <a:gridCol w="643374"/>
              </a:tblGrid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 smtClean="0">
                          <a:effectLst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6.08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6.08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 smtClean="0">
                          <a:effectLst/>
                        </a:rPr>
                        <a:t>6.08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6.08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3.15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3.15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3.15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3.15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3.58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 smtClean="0">
                          <a:effectLst/>
                        </a:rPr>
                        <a:t>3.58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3.58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3.58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u="none" strike="noStrike" dirty="0" smtClean="0">
                          <a:effectLst/>
                        </a:rPr>
                        <a:t>18.57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18.57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18.57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18.57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48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 smtClean="0">
                          <a:effectLst/>
                        </a:rPr>
                        <a:t>Aq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4.67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4.67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4.67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u="none" strike="noStrike" dirty="0" smtClean="0">
                          <a:effectLst/>
                        </a:rPr>
                        <a:t>4.67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988820" y="3692670"/>
            <a:ext cx="415498" cy="1708914"/>
          </a:xfrm>
          <a:prstGeom prst="rect">
            <a:avLst/>
          </a:prstGeom>
          <a:solidFill>
            <a:srgbClr val="C830CC"/>
          </a:solidFill>
          <a:ln>
            <a:solidFill>
              <a:schemeClr val="bg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500" smtClean="0"/>
              <a:t>NULL</a:t>
            </a:r>
            <a:endParaRPr lang="en-US" sz="15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18172" r="30641" b="27616"/>
          <a:stretch/>
        </p:blipFill>
        <p:spPr>
          <a:xfrm>
            <a:off x="10980483" y="5735783"/>
            <a:ext cx="1208978" cy="110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29862</TotalTime>
  <Words>379</Words>
  <Application>Microsoft Macintosh PowerPoint</Application>
  <PresentationFormat>Widescreen</PresentationFormat>
  <Paragraphs>306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Cambria Math</vt:lpstr>
      <vt:lpstr>Corbel</vt:lpstr>
      <vt:lpstr>Mangal</vt:lpstr>
      <vt:lpstr>Wingdings</vt:lpstr>
      <vt:lpstr>Arial</vt:lpstr>
      <vt:lpstr>Depth</vt:lpstr>
      <vt:lpstr>Evolutionary Transitions of a  Discrete Trait</vt:lpstr>
      <vt:lpstr>Main Question</vt:lpstr>
      <vt:lpstr>Many methods for this type of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in Trees</dc:title>
  <dc:creator>Baken, Erica K [EEOBS]</dc:creator>
  <cp:lastModifiedBy>Erica Baken</cp:lastModifiedBy>
  <cp:revision>450</cp:revision>
  <cp:lastPrinted>2017-07-13T20:40:13Z</cp:lastPrinted>
  <dcterms:created xsi:type="dcterms:W3CDTF">2017-04-28T21:16:13Z</dcterms:created>
  <dcterms:modified xsi:type="dcterms:W3CDTF">2018-04-06T01:35:33Z</dcterms:modified>
</cp:coreProperties>
</file>